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5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2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8.png" ContentType="image/png"/>
  <Override PartName="/ppt/media/image7.jpeg" ContentType="image/jpeg"/>
  <Override PartName="/ppt/media/image6.png" ContentType="image/png"/>
  <Override PartName="/ppt/media/image4.png" ContentType="image/png"/>
  <Override PartName="/ppt/media/image3.png" ContentType="image/png"/>
  <Override PartName="/ppt/media/image5.jpeg" ContentType="image/jpeg"/>
  <Override PartName="/ppt/media/image2.png" ContentType="image/png"/>
  <Override PartName="/ppt/media/image1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en-US" sz="2000">
                <a:latin typeface="Arial"/>
              </a:rPr>
              <a:t>Click to edit the notes format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en-US" sz="1400">
                <a:latin typeface="Times New Roman"/>
              </a:rPr>
              <a:t>&lt;header&gt;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1F6438B9-19F6-4FCE-BCB4-AE0A04DDD81C}" type="slidenum">
              <a:rPr lang="en-US" sz="1400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30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117F557-DE30-4FBA-8002-3DD5A5AFF037}" type="slidenum">
              <a:rPr lang="en-U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1122480"/>
            <a:ext cx="7772040" cy="11067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85800" y="1122480"/>
            <a:ext cx="7772040" cy="11067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52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en-US" sz="1400">
                <a:solidFill>
                  <a:srgbClr val="000000"/>
                </a:solidFill>
                <a:latin typeface="Times New Roman"/>
              </a:rPr>
              <a:t>7/28/18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15EE47A1-327F-4735-9365-75F7C579771D}" type="slidenum">
              <a:rPr lang="en-US" sz="1400">
                <a:solidFill>
                  <a:srgbClr val="000000"/>
                </a:solidFill>
                <a:latin typeface="Times New Roman"/>
              </a:rPr>
              <a:t>&lt;number&gt;</a:t>
            </a:fld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>
                <a:latin typeface="Times New Roman"/>
              </a:rPr>
              <a:t>Click to edit the title text format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Times New Roman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>
                <a:latin typeface="Times New Roman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latin typeface="Times New Roman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Times New Roman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Times New Roman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Times New Roman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Times New Roman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lang="en-US" sz="6000">
                <a:solidFill>
                  <a:srgbClr val="000000"/>
                </a:solidFill>
                <a:latin typeface="Calibri Light"/>
              </a:rPr>
              <a:t>Click to edit the title text formatClick to edit Master title style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1200">
                <a:solidFill>
                  <a:srgbClr val="8b8b8b"/>
                </a:solidFill>
                <a:latin typeface="Calibri"/>
              </a:rPr>
              <a:t>7/28/18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DBABA75-6F20-4F61-9681-5B767D304049}" type="slidenum">
              <a:rPr lang="en-US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800"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000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7280" y="747720"/>
            <a:ext cx="9126360" cy="6109920"/>
          </a:xfrm>
          <a:prstGeom prst="rect">
            <a:avLst/>
          </a:prstGeom>
          <a:ln>
            <a:noFill/>
          </a:ln>
        </p:spPr>
      </p:pic>
      <p:sp>
        <p:nvSpPr>
          <p:cNvPr id="84" name="CustomShape 1"/>
          <p:cNvSpPr/>
          <p:nvPr/>
        </p:nvSpPr>
        <p:spPr>
          <a:xfrm>
            <a:off x="-23760" y="4793400"/>
            <a:ext cx="9167400" cy="1982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Times New Roman"/>
              </a:rPr>
              <a:t>Modern Trends in Differential Geometry Sao Paulo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Times New Roman"/>
              </a:rPr>
              <a:t>July 26, 2018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Times New Roman"/>
              </a:rPr>
              <a:t>Possible basis for article in special issue SPJM.</a:t>
            </a:r>
            <a:endParaRPr/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Times New Roman"/>
              </a:rPr>
              <a:t>, Pierre.PANSU@math.u-psud.fr</a:t>
            </a:r>
            <a:endParaRPr/>
          </a:p>
        </p:txBody>
      </p:sp>
      <p:sp>
        <p:nvSpPr>
          <p:cNvPr id="85" name="CustomShape 2"/>
          <p:cNvSpPr/>
          <p:nvPr/>
        </p:nvSpPr>
        <p:spPr>
          <a:xfrm>
            <a:off x="-23760" y="-415440"/>
            <a:ext cx="9167400" cy="821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4800">
                <a:solidFill>
                  <a:srgbClr val="ffffff"/>
                </a:solidFill>
                <a:latin typeface="Times New Roman"/>
              </a:rPr>
              <a:t>Open Problems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0" y="27360"/>
            <a:ext cx="9054360" cy="42346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Joaquín Pérez, Granada</a:t>
            </a:r>
            <a:endParaRPr/>
          </a:p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Do CMC spheres about a point </a:t>
            </a:r>
            <a:r>
              <a:rPr i="1" lang="en-US" sz="3600">
                <a:solidFill>
                  <a:srgbClr val="ffff00"/>
                </a:solidFill>
                <a:latin typeface="Calibri"/>
              </a:rPr>
              <a:t>x</a:t>
            </a:r>
            <a:r>
              <a:rPr lang="en-US" sz="3600">
                <a:solidFill>
                  <a:srgbClr val="ffff00"/>
                </a:solidFill>
                <a:latin typeface="Calibri"/>
              </a:rPr>
              <a:t> form a foliation of </a:t>
            </a:r>
            <a:r>
              <a:rPr i="1" lang="en-US" sz="3600">
                <a:solidFill>
                  <a:srgbClr val="ffff00"/>
                </a:solidFill>
                <a:latin typeface="Calibri"/>
              </a:rPr>
              <a:t>X</a:t>
            </a:r>
            <a:r>
              <a:rPr lang="en-US" sz="3600">
                <a:solidFill>
                  <a:srgbClr val="ffff00"/>
                </a:solidFill>
                <a:latin typeface="Symbol"/>
              </a:rPr>
              <a:t>-</a:t>
            </a:r>
            <a:r>
              <a:rPr lang="en-US" sz="3600">
                <a:solidFill>
                  <a:srgbClr val="ffff00"/>
                </a:solidFill>
                <a:latin typeface="Calibri"/>
              </a:rPr>
              <a:t>{</a:t>
            </a:r>
            <a:r>
              <a:rPr i="1" lang="en-US" sz="3600">
                <a:solidFill>
                  <a:srgbClr val="ffff00"/>
                </a:solidFill>
                <a:latin typeface="Calibri"/>
              </a:rPr>
              <a:t>x</a:t>
            </a:r>
            <a:r>
              <a:rPr lang="en-US" sz="3600">
                <a:solidFill>
                  <a:srgbClr val="ffff00"/>
                </a:solidFill>
                <a:latin typeface="Calibri"/>
              </a:rPr>
              <a:t>}? </a:t>
            </a:r>
            <a:endParaRPr/>
          </a:p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Could this be a way of proving embeddedness of CMC spheres in general? </a:t>
            </a:r>
            <a:endParaRPr/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Calibri"/>
              </a:rPr>
              <a:t>Here </a:t>
            </a:r>
            <a:r>
              <a:rPr i="1" lang="en-US" sz="2800">
                <a:solidFill>
                  <a:srgbClr val="ffffff"/>
                </a:solidFill>
                <a:latin typeface="Calibri"/>
              </a:rPr>
              <a:t>X</a:t>
            </a:r>
            <a:r>
              <a:rPr lang="en-US" sz="2800">
                <a:solidFill>
                  <a:srgbClr val="ffffff"/>
                </a:solidFill>
                <a:latin typeface="Calibri"/>
              </a:rPr>
              <a:t> is a 3D, simply-connected, noncompact homogeneous manifold diffeomorphic to R</a:t>
            </a:r>
            <a:r>
              <a:rPr lang="en-US" sz="2800" baseline="30000">
                <a:solidFill>
                  <a:srgbClr val="ffffff"/>
                </a:solidFill>
                <a:latin typeface="Calibri"/>
              </a:rPr>
              <a:t>3</a:t>
            </a:r>
            <a:r>
              <a:rPr lang="en-US" sz="2800">
                <a:solidFill>
                  <a:srgbClr val="ffffff"/>
                </a:solidFill>
                <a:latin typeface="Calibri"/>
              </a:rPr>
              <a:t>. </a:t>
            </a:r>
            <a:endParaRPr/>
          </a:p>
        </p:txBody>
      </p:sp>
      <p:sp>
        <p:nvSpPr>
          <p:cNvPr id="87" name="CustomShape 2"/>
          <p:cNvSpPr/>
          <p:nvPr/>
        </p:nvSpPr>
        <p:spPr>
          <a:xfrm>
            <a:off x="0" y="3945600"/>
            <a:ext cx="9054360" cy="29847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>
                <a:solidFill>
                  <a:srgbClr val="ffffff"/>
                </a:solidFill>
                <a:latin typeface="Calibri"/>
              </a:rPr>
              <a:t>It is well known [MMPR] that CMC spheres in X exist exactly for values of the mean curvature H lying in an interval of the form (H(X),∞) where H(X) is the critical mean curvature of X. Furthermore, spheres of CMC H are unique up to congruencies, when they exist. This uniqueness leads to a well-defined notion of center of symmetry for CMC spheres. Finally, it is also known that if we take any point x in X, the class of CMC spheres with center x is a real analytic 1-parameter manifold. It is not known (but expected) if CMC spheres are embedded in general (they are known to be Alexandrov embedded).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1400">
                <a:solidFill>
                  <a:srgbClr val="ffffff"/>
                </a:solidFill>
                <a:latin typeface="Calibri"/>
              </a:rPr>
              <a:t>[MMPR] William H. Meeks III, Pablo Mira, Joaquín Pérez, &amp; Antonio Ros, CONSTANT MEAN CURVATURE SPHERES IN HOMOGENEOUS THREE-MANIFOLDS, https://arxiv.org/pdf/1706.09394.pdf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-12600" y="0"/>
            <a:ext cx="9054360" cy="3930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600">
                <a:solidFill>
                  <a:srgbClr val="4472c4"/>
                </a:solidFill>
                <a:latin typeface="Calibri"/>
              </a:rPr>
              <a:t>Olga Gil-Medrano, Valencia</a:t>
            </a:r>
            <a:endParaRPr/>
          </a:p>
          <a:p>
            <a:pPr>
              <a:lnSpc>
                <a:spcPct val="100000"/>
              </a:lnSpc>
            </a:pPr>
            <a:r>
              <a:rPr lang="en-US" sz="3600">
                <a:solidFill>
                  <a:srgbClr val="4472c4"/>
                </a:solidFill>
                <a:latin typeface="Calibri"/>
              </a:rPr>
              <a:t>In Berger-sphere projective spaces, is an equatorial projective space minimal? uniquely area minimizing in its homology class? (Known in 3D [G-M] and in round-sphere projective spaces RP</a:t>
            </a:r>
            <a:r>
              <a:rPr i="1" lang="en-US" sz="3600" baseline="30000">
                <a:solidFill>
                  <a:srgbClr val="4472c4"/>
                </a:solidFill>
                <a:latin typeface="Calibri"/>
              </a:rPr>
              <a:t>n</a:t>
            </a:r>
            <a:r>
              <a:rPr lang="en-US" sz="3600">
                <a:solidFill>
                  <a:srgbClr val="4472c4"/>
                </a:solidFill>
                <a:latin typeface="Calibri"/>
              </a:rPr>
              <a:t>.)</a:t>
            </a:r>
            <a:endParaRPr/>
          </a:p>
        </p:txBody>
      </p:sp>
      <p:sp>
        <p:nvSpPr>
          <p:cNvPr id="89" name="CustomShape 2"/>
          <p:cNvSpPr/>
          <p:nvPr/>
        </p:nvSpPr>
        <p:spPr>
          <a:xfrm>
            <a:off x="5772240" y="5257800"/>
            <a:ext cx="171000" cy="171000"/>
          </a:xfrm>
          <a:prstGeom prst="ellipse">
            <a:avLst/>
          </a:prstGeom>
          <a:solidFill>
            <a:srgbClr val="ffff00"/>
          </a:solidFill>
          <a:ln w="9360">
            <a:solidFill>
              <a:srgbClr val="000000"/>
            </a:solidFill>
            <a:round/>
          </a:ln>
        </p:spPr>
      </p:sp>
      <p:pic>
        <p:nvPicPr>
          <p:cNvPr id="90" name="Picture 1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200320" y="3931560"/>
            <a:ext cx="4686120" cy="4686120"/>
          </a:xfrm>
          <a:prstGeom prst="rect">
            <a:avLst/>
          </a:prstGeom>
          <a:ln>
            <a:noFill/>
          </a:ln>
        </p:spPr>
      </p:pic>
      <p:sp>
        <p:nvSpPr>
          <p:cNvPr id="91" name="CustomShape 3"/>
          <p:cNvSpPr/>
          <p:nvPr/>
        </p:nvSpPr>
        <p:spPr>
          <a:xfrm>
            <a:off x="2685960" y="5839920"/>
            <a:ext cx="3714480" cy="685440"/>
          </a:xfrm>
          <a:prstGeom prst="rect">
            <a:avLst/>
          </a:prstGeom>
          <a:noFill/>
          <a:ln w="380880">
            <a:solidFill>
              <a:srgbClr val="0000ff"/>
            </a:solidFill>
            <a:round/>
          </a:ln>
        </p:spPr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0" y="208080"/>
            <a:ext cx="9054360" cy="38084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Lashi Bandara, Potsdam</a:t>
            </a:r>
            <a:endParaRPr/>
          </a:p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Can a (noncompact) manifold with Ricci curvature bounded below be C</a:t>
            </a:r>
            <a:r>
              <a:rPr lang="en-US" sz="3600" baseline="30000">
                <a:solidFill>
                  <a:srgbClr val="ffff00"/>
                </a:solidFill>
                <a:latin typeface="Calibri"/>
              </a:rPr>
              <a:t>0</a:t>
            </a:r>
            <a:r>
              <a:rPr lang="en-US" sz="3600">
                <a:solidFill>
                  <a:srgbClr val="ffff00"/>
                </a:solidFill>
                <a:latin typeface="Calibri"/>
              </a:rPr>
              <a:t>-approximated by one with Ricci curvature also bounded above?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(We restrict to manifolds with injectivity radius bounded below.) </a:t>
            </a:r>
            <a:endParaRPr/>
          </a:p>
        </p:txBody>
      </p:sp>
      <p:sp>
        <p:nvSpPr>
          <p:cNvPr id="93" name="CustomShape 2"/>
          <p:cNvSpPr/>
          <p:nvPr/>
        </p:nvSpPr>
        <p:spPr>
          <a:xfrm>
            <a:off x="89280" y="3982680"/>
            <a:ext cx="8862840" cy="15526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2400">
                <a:solidFill>
                  <a:srgbClr val="f2c9e1"/>
                </a:solidFill>
                <a:latin typeface="Calibri"/>
              </a:rPr>
              <a:t>During my thesis, my supervisor Alan McIntosh and I studied the Kato square root problem on manifolds. This problem is invariant under C</a:t>
            </a:r>
            <a:r>
              <a:rPr lang="en-US" sz="2400" baseline="30000">
                <a:solidFill>
                  <a:srgbClr val="f2c9e1"/>
                </a:solidFill>
                <a:latin typeface="Calibri"/>
              </a:rPr>
              <a:t>0</a:t>
            </a:r>
            <a:r>
              <a:rPr lang="en-US" sz="2400">
                <a:solidFill>
                  <a:srgbClr val="f2c9e1"/>
                </a:solidFill>
                <a:latin typeface="Calibri"/>
              </a:rPr>
              <a:t> or L</a:t>
            </a:r>
            <a:r>
              <a:rPr lang="en-US" sz="2400" baseline="30000">
                <a:solidFill>
                  <a:srgbClr val="f2c9e1"/>
                </a:solidFill>
                <a:latin typeface="Calibri"/>
              </a:rPr>
              <a:t>∞</a:t>
            </a:r>
            <a:r>
              <a:rPr lang="en-US" sz="2400">
                <a:solidFill>
                  <a:srgbClr val="f2c9e1"/>
                </a:solidFill>
                <a:latin typeface="Calibri"/>
              </a:rPr>
              <a:t> perturbations of metrics. 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0" y="-238320"/>
            <a:ext cx="9054360" cy="108183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Renato Bettiol, CUNY</a:t>
            </a:r>
            <a:endParaRPr/>
          </a:p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ff"/>
                </a:solidFill>
                <a:latin typeface="Calibri"/>
              </a:rPr>
              <a:t>1. Give an alternative, geometric proof that the holonomy representation of a closed flat manifold is reducible.</a:t>
            </a:r>
            <a:endParaRPr/>
          </a:p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2. Does S</a:t>
            </a:r>
            <a:r>
              <a:rPr lang="en-US" sz="3600" baseline="30000">
                <a:solidFill>
                  <a:srgbClr val="ffff00"/>
                </a:solidFill>
                <a:latin typeface="Calibri"/>
              </a:rPr>
              <a:t>2</a:t>
            </a:r>
            <a:r>
              <a:rPr lang="en-US" sz="3600">
                <a:solidFill>
                  <a:srgbClr val="ffff00"/>
                </a:solidFill>
                <a:latin typeface="Calibri"/>
              </a:rPr>
              <a:t>xT</a:t>
            </a:r>
            <a:r>
              <a:rPr lang="en-US" sz="3600" baseline="30000">
                <a:solidFill>
                  <a:srgbClr val="ffff00"/>
                </a:solidFill>
                <a:latin typeface="Calibri"/>
              </a:rPr>
              <a:t>2</a:t>
            </a:r>
            <a:r>
              <a:rPr lang="en-US" sz="3600">
                <a:solidFill>
                  <a:srgbClr val="ffff00"/>
                </a:solidFill>
                <a:latin typeface="Calibri"/>
              </a:rPr>
              <a:t> admit a Riemannian metric with positive biorthogonal curvature?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Calibri"/>
              </a:rPr>
              <a:t>The biorthogonal curvature of a 4-manifold is defined, for each tangent plane </a:t>
            </a:r>
            <a:r>
              <a:rPr lang="en-US" sz="2400">
                <a:solidFill>
                  <a:srgbClr val="ffffff"/>
                </a:solidFill>
                <a:latin typeface="Symbol"/>
              </a:rPr>
              <a:t>s</a:t>
            </a:r>
            <a:r>
              <a:rPr lang="en-US" sz="2400">
                <a:solidFill>
                  <a:srgbClr val="ffffff"/>
                </a:solidFill>
                <a:latin typeface="Calibri"/>
              </a:rPr>
              <a:t>, as the average of the sectional curvature of </a:t>
            </a:r>
            <a:r>
              <a:rPr lang="en-US" sz="2400">
                <a:solidFill>
                  <a:srgbClr val="ffffff"/>
                </a:solidFill>
                <a:latin typeface="Symbol"/>
              </a:rPr>
              <a:t>s </a:t>
            </a:r>
            <a:r>
              <a:rPr lang="en-US" sz="2400">
                <a:solidFill>
                  <a:srgbClr val="ffffff"/>
                </a:solidFill>
                <a:latin typeface="Calibri"/>
              </a:rPr>
              <a:t>and </a:t>
            </a:r>
            <a:r>
              <a:rPr lang="en-US" sz="2400">
                <a:solidFill>
                  <a:srgbClr val="ffffff"/>
                </a:solidFill>
                <a:latin typeface="Symbol"/>
              </a:rPr>
              <a:t>s</a:t>
            </a:r>
            <a:r>
              <a:rPr lang="en-US" sz="2400" baseline="30000">
                <a:solidFill>
                  <a:srgbClr val="ffffff"/>
                </a:solidFill>
                <a:latin typeface="Calibri"/>
              </a:rPr>
              <a:t>⏊</a:t>
            </a:r>
            <a:r>
              <a:rPr lang="en-US" sz="2400">
                <a:solidFill>
                  <a:srgbClr val="ffffff"/>
                </a:solidFill>
                <a:latin typeface="Calibri"/>
              </a:rPr>
              <a:t>. Positive biorthogonal curvature is an intermediate condition between positive sectional curvature and positive scalar curvature. Clearly, S</a:t>
            </a:r>
            <a:r>
              <a:rPr lang="en-US" sz="2400" baseline="30000">
                <a:solidFill>
                  <a:srgbClr val="ffffff"/>
                </a:solidFill>
                <a:latin typeface="Calibri"/>
              </a:rPr>
              <a:t>2</a:t>
            </a:r>
            <a:r>
              <a:rPr lang="en-US" sz="2400">
                <a:solidFill>
                  <a:srgbClr val="ffffff"/>
                </a:solidFill>
                <a:latin typeface="Calibri"/>
              </a:rPr>
              <a:t>xT</a:t>
            </a:r>
            <a:r>
              <a:rPr lang="en-US" sz="2400" baseline="30000">
                <a:solidFill>
                  <a:srgbClr val="ffffff"/>
                </a:solidFill>
                <a:latin typeface="Calibri"/>
              </a:rPr>
              <a:t>2 </a:t>
            </a:r>
            <a:r>
              <a:rPr lang="en-US" sz="2400">
                <a:solidFill>
                  <a:srgbClr val="ffffff"/>
                </a:solidFill>
                <a:latin typeface="Calibri"/>
              </a:rPr>
              <a:t>admits metrics with </a:t>
            </a:r>
            <a:r>
              <a:rPr i="1" lang="en-US" sz="2400">
                <a:solidFill>
                  <a:srgbClr val="ffffff"/>
                </a:solidFill>
                <a:latin typeface="Calibri"/>
              </a:rPr>
              <a:t>nonnegative</a:t>
            </a:r>
            <a:r>
              <a:rPr lang="en-US" sz="2400">
                <a:solidFill>
                  <a:srgbClr val="ffffff"/>
                </a:solidFill>
                <a:latin typeface="Calibri"/>
              </a:rPr>
              <a:t> biorthogonal curvature, but it is unknown if it can be deformed into a metric with (strictly) positive biorthogonal curvature. Settling this matter would be a crucial step in classifying non-simply connected closed 4-manifolds with positive biorthogonal curvature (the simply-connected classification, up to homeomorphisms, was obtained in [1]).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ffff00"/>
                </a:solidFill>
                <a:latin typeface="Calibri"/>
              </a:rPr>
              <a:t>1.  Bettiol, R. G.: Four-dimensional manifolds with positive biorthogonal curvature</a:t>
            </a: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ffff00"/>
                </a:solidFill>
                <a:latin typeface="Calibri"/>
              </a:rPr>
              <a:t>Asian J. Math 21 (2017), no. 2, 391 - 396</a:t>
            </a: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ffff00"/>
                </a:solidFill>
                <a:latin typeface="Calibri"/>
              </a:rPr>
              <a:t>2. Bettiol, R. G.: Positive biorthogonal curvature on S</a:t>
            </a:r>
            <a:r>
              <a:rPr lang="en-US" baseline="30000">
                <a:solidFill>
                  <a:srgbClr val="ffff00"/>
                </a:solidFill>
                <a:latin typeface="Calibri"/>
              </a:rPr>
              <a:t>2</a:t>
            </a:r>
            <a:r>
              <a:rPr lang="en-US">
                <a:solidFill>
                  <a:srgbClr val="ffff00"/>
                </a:solidFill>
                <a:latin typeface="Calibri"/>
              </a:rPr>
              <a:t>xS</a:t>
            </a:r>
            <a:r>
              <a:rPr lang="en-US" baseline="30000">
                <a:solidFill>
                  <a:srgbClr val="ffff00"/>
                </a:solidFill>
                <a:latin typeface="Calibri"/>
              </a:rPr>
              <a:t>2</a:t>
            </a:r>
            <a:r>
              <a:rPr lang="en-US">
                <a:solidFill>
                  <a:srgbClr val="ffff00"/>
                </a:solidFill>
                <a:latin typeface="Calibri"/>
              </a:rPr>
              <a:t>. Proc. Amer. Math. Soc. 142 (2014), no. 12, 4341 - 4353.</a:t>
            </a:r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-33840" y="152280"/>
            <a:ext cx="9054360" cy="15991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Ian Adelstein, Yale</a:t>
            </a:r>
            <a:endParaRPr/>
          </a:p>
          <a:p>
            <a:pPr>
              <a:lnSpc>
                <a:spcPct val="100000"/>
              </a:lnSpc>
            </a:pPr>
            <a:r>
              <a:rPr lang="en-US" sz="3600">
                <a:solidFill>
                  <a:srgbClr val="ffff00"/>
                </a:solidFill>
                <a:latin typeface="Calibri"/>
              </a:rPr>
              <a:t>Can you hear an orbifold singularity?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96" name="CustomShape 2"/>
          <p:cNvSpPr/>
          <p:nvPr/>
        </p:nvSpPr>
        <p:spPr>
          <a:xfrm>
            <a:off x="-33840" y="1767960"/>
            <a:ext cx="9143640" cy="5027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>
                <a:solidFill>
                  <a:srgbClr val="ffffff"/>
                </a:solidFill>
                <a:latin typeface="Calibri"/>
              </a:rPr>
              <a:t>	</a:t>
            </a:r>
            <a:r>
              <a:rPr lang="en-US">
                <a:solidFill>
                  <a:srgbClr val="ffffff"/>
                </a:solidFill>
                <a:latin typeface="Calibri"/>
              </a:rPr>
              <a:t>Mark Kac in the American Mathematical Monthly in 1966 famously ask if one can hear the shape of a drum, by which he meant whether the Laplace spectrum of a manifold determines its isometry class. John Milnor quickly answered this question in the negative, by producing a pair of isospectral yet non-isometric 16 dimensional tori. </a:t>
            </a: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ffffff"/>
                </a:solidFill>
                <a:latin typeface="Calibri"/>
              </a:rPr>
              <a:t>	</a:t>
            </a:r>
            <a:r>
              <a:rPr lang="en-US">
                <a:solidFill>
                  <a:srgbClr val="ffffff"/>
                </a:solidFill>
                <a:latin typeface="Calibri"/>
              </a:rPr>
              <a:t>An important open question is whether one can hear the presence of an orbifold singularity, i.e. whether or not there exists a pair of isospectral orbifolds, one of which has singular points whereas the other does not and is therefore a manifold [2].</a:t>
            </a: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ffffff"/>
                </a:solidFill>
                <a:latin typeface="Calibri"/>
              </a:rPr>
              <a:t>	</a:t>
            </a:r>
            <a:r>
              <a:rPr lang="en-US">
                <a:solidFill>
                  <a:srgbClr val="ffffff"/>
                </a:solidFill>
                <a:latin typeface="Calibri"/>
              </a:rPr>
              <a:t>Recent work has shown that non-orbifold singularities are inaudible to the G-invariant spectrum. In [1] the authors construct a pair of orbit spaces with equivalent G-invariant spectra, yet where one space is isometric to an orbifold whereas the other admits a non-orbifold singularity.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ffffff"/>
                </a:solidFill>
                <a:latin typeface="Calibri"/>
              </a:rPr>
              <a:t>1. IM Adelstein and MR Sandoval, The G-invariant spectrum and non-orbifold singularities, Arch. Math., 109 (2017), 563-573.</a:t>
            </a:r>
            <a:endParaRPr/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ffffff"/>
                </a:solidFill>
                <a:latin typeface="Calibri"/>
              </a:rPr>
              <a:t>2. C Sutton, Equivariant isospectrality and Sunada's method, Arch. Math., 95 (2010), 75-85.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0" y="237240"/>
            <a:ext cx="9054360" cy="7493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4800">
                <a:solidFill>
                  <a:srgbClr val="ffff00"/>
                </a:solidFill>
                <a:latin typeface="Calibri"/>
              </a:rPr>
              <a:t>Claudio Gorodski, IME-USP</a:t>
            </a:r>
            <a:endParaRPr/>
          </a:p>
          <a:p>
            <a:pPr>
              <a:lnSpc>
                <a:spcPct val="100000"/>
              </a:lnSpc>
            </a:pPr>
            <a:r>
              <a:rPr lang="en-US" sz="4800">
                <a:solidFill>
                  <a:srgbClr val="ffffff"/>
                </a:solidFill>
                <a:latin typeface="Calibri"/>
              </a:rPr>
              <a:t>For a bi-invariant metric on a compact connected Lie group, the index of any geodesic is even (Bott).</a:t>
            </a:r>
            <a:endParaRPr/>
          </a:p>
          <a:p>
            <a:pPr>
              <a:lnSpc>
                <a:spcPct val="100000"/>
              </a:lnSpc>
            </a:pPr>
            <a:r>
              <a:rPr lang="en-US" sz="4800">
                <a:solidFill>
                  <a:srgbClr val="ffff00"/>
                </a:solidFill>
                <a:latin typeface="Calibri"/>
              </a:rPr>
              <a:t>Does this property characterize bi-invariant metrics among left-invariant ones?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0" y="0"/>
            <a:ext cx="9065160" cy="83761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Joaquin Pérez, Granada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Calabi-Yau problem. 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For an embedded minimal surface in R</a:t>
            </a:r>
            <a:r>
              <a:rPr lang="en-US" sz="3200" baseline="30000">
                <a:solidFill>
                  <a:srgbClr val="ffff00"/>
                </a:solidFill>
                <a:latin typeface="Calibri"/>
              </a:rPr>
              <a:t>3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, does complete imply proper ?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Hoffman-Meeks conjecture. 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For a complete embedded minimal surface of genus 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 and 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k 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ends and finite total curv, 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k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 ≤ 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 + 2.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Davi Maximo, UPenn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Do there exist embedded minimal surfaces with finite genus and Morse index 3? or 4?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More focused : in the 1-parameter deformation of Costa's surface, does the index stay constant?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0" y="237240"/>
            <a:ext cx="9054360" cy="6913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Ruy Loja Fernandes, IST Lisbon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Understand the role of Poisson structures in the explicit integration of certain examples (Bochner-Kähler, connections with special holonomy).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Jorge Lauret, Córdoba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For amenable Lie groups 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, show that semi-algebraic solitons are the only maxima of the functional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 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	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	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 → 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F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(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) = Scal(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)</a:t>
            </a:r>
            <a:r>
              <a:rPr lang="en-US" sz="3200" baseline="30000">
                <a:solidFill>
                  <a:srgbClr val="ffff00"/>
                </a:solidFill>
                <a:latin typeface="Calibri"/>
              </a:rPr>
              <a:t>2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/|Ric(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)|</a:t>
            </a:r>
            <a:r>
              <a:rPr lang="en-US" sz="3200" baseline="30000">
                <a:solidFill>
                  <a:srgbClr val="ffff00"/>
                </a:solidFill>
                <a:latin typeface="Calibri"/>
              </a:rPr>
              <a:t>2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on 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-invariant Riemannian metrics on 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/</a:t>
            </a:r>
            <a:r>
              <a:rPr i="1" lang="en-US" sz="3200">
                <a:solidFill>
                  <a:srgbClr val="ffff00"/>
                </a:solidFill>
                <a:latin typeface="Calibri"/>
              </a:rPr>
              <a:t>K.</a:t>
            </a:r>
            <a:endParaRPr/>
          </a:p>
        </p:txBody>
      </p:sp>
      <p:sp>
        <p:nvSpPr>
          <p:cNvPr id="100" name="Line 2"/>
          <p:cNvSpPr/>
          <p:nvPr/>
        </p:nvSpPr>
        <p:spPr>
          <a:xfrm flipH="1">
            <a:off x="642600" y="484344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01" name="CustomShape 3"/>
          <p:cNvSpPr/>
          <p:nvPr/>
        </p:nvSpPr>
        <p:spPr>
          <a:xfrm>
            <a:off x="1521720" y="484344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0" y="237240"/>
            <a:ext cx="9054360" cy="4964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Pierre Pansu, Paris-Sud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Find more numerical invariants of metric spaces that are nondecreasing under coarse/uniform embeddings.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Dominique Hulin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Find applications of the harmonic map approximation of coarse/uniform embeddings.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03" name="Line 2"/>
          <p:cNvSpPr/>
          <p:nvPr/>
        </p:nvSpPr>
        <p:spPr>
          <a:xfrm flipH="1">
            <a:off x="642600" y="484344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04" name="CustomShape 3"/>
          <p:cNvSpPr/>
          <p:nvPr/>
        </p:nvSpPr>
        <p:spPr>
          <a:xfrm>
            <a:off x="1521720" y="484344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0" y="237240"/>
            <a:ext cx="9054360" cy="3934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Elisha Falbel, Paris VI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Which manifolds can be modeled on an orbit of a real form in a space of flags? 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What is the homotopy classification of totally real immersions of real 3-manifolds in the complex full flag manifold F</a:t>
            </a:r>
            <a:r>
              <a:rPr lang="en-US" sz="3200" baseline="-25000">
                <a:solidFill>
                  <a:srgbClr val="ffff00"/>
                </a:solidFill>
                <a:latin typeface="Calibri"/>
              </a:rPr>
              <a:t>12</a:t>
            </a:r>
            <a:r>
              <a:rPr lang="en-US" sz="3200">
                <a:solidFill>
                  <a:srgbClr val="ffff00"/>
                </a:solidFill>
                <a:latin typeface="Calibri"/>
              </a:rPr>
              <a:t>? </a:t>
            </a:r>
            <a:endParaRPr/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Calibri"/>
              </a:rPr>
              <a:t>Gormov's H-principle applies here, so the problem should belong to homotopy theory.</a:t>
            </a:r>
            <a:endParaRPr/>
          </a:p>
        </p:txBody>
      </p:sp>
      <p:sp>
        <p:nvSpPr>
          <p:cNvPr id="106" name="Line 2"/>
          <p:cNvSpPr/>
          <p:nvPr/>
        </p:nvSpPr>
        <p:spPr>
          <a:xfrm flipH="1">
            <a:off x="642600" y="484344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07" name="CustomShape 3"/>
          <p:cNvSpPr/>
          <p:nvPr/>
        </p:nvSpPr>
        <p:spPr>
          <a:xfrm>
            <a:off x="1521720" y="484344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0" y="0"/>
            <a:ext cx="9054360" cy="59389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Camillo de Lellis, Zürich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1. Prove that an area-minimizing oriented surface is regular at almost all boundary points.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2. Is there an area-minimizing oriented 2D surface with infinitely many branch points (converging to a boundary point)? (We have an example with infinitely many crossings.)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3. Is every area-minimizing 2D surface bounded by a smooth curve of finite topological type?</a:t>
            </a:r>
            <a:endParaRPr/>
          </a:p>
        </p:txBody>
      </p:sp>
      <p:sp>
        <p:nvSpPr>
          <p:cNvPr id="109" name="Line 2"/>
          <p:cNvSpPr/>
          <p:nvPr/>
        </p:nvSpPr>
        <p:spPr>
          <a:xfrm flipH="1">
            <a:off x="642600" y="484344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10" name="CustomShape 3"/>
          <p:cNvSpPr/>
          <p:nvPr/>
        </p:nvSpPr>
        <p:spPr>
          <a:xfrm>
            <a:off x="1521720" y="459900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0" y="902520"/>
            <a:ext cx="9054360" cy="59389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Bernard Henke, Augsburg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Conj (Gromov-Lawson 1980, Rosenberg 1986). 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A closed connected manifold of dimension at least 5 admits a positive scalar curvature metric if and only if a generalized index invariant vanishes.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Holds in simply connected case (Gromov-Lawson 1980, Stolz 1992).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False in general for infinite fundamental groups (Schick 1998).</a:t>
            </a:r>
            <a:endParaRPr/>
          </a:p>
        </p:txBody>
      </p:sp>
      <p:sp>
        <p:nvSpPr>
          <p:cNvPr id="112" name="Line 2"/>
          <p:cNvSpPr/>
          <p:nvPr/>
        </p:nvSpPr>
        <p:spPr>
          <a:xfrm flipH="1">
            <a:off x="642600" y="484344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13" name="CustomShape 3"/>
          <p:cNvSpPr/>
          <p:nvPr/>
        </p:nvSpPr>
        <p:spPr>
          <a:xfrm>
            <a:off x="1521720" y="484344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0" y="126360"/>
            <a:ext cx="9054360" cy="56044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Wolfgang Ziller, UPenn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Does Frankel's theorem on the intersection of totally geodesic submanifolds hold for symmetric Finsler metrics?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200">
                <a:solidFill>
                  <a:srgbClr val="ffffff"/>
                </a:solidFill>
                <a:latin typeface="Calibri"/>
              </a:rPr>
              <a:t>Frankel’s theorem says that in a complete connected Riemannian </a:t>
            </a:r>
            <a:r>
              <a:rPr i="1" lang="en-US" sz="2200">
                <a:solidFill>
                  <a:srgbClr val="ffffff"/>
                </a:solidFill>
                <a:latin typeface="Calibri"/>
              </a:rPr>
              <a:t>n</a:t>
            </a:r>
            <a:r>
              <a:rPr lang="en-US" sz="2200">
                <a:solidFill>
                  <a:srgbClr val="ffffff"/>
                </a:solidFill>
                <a:latin typeface="Calibri"/>
              </a:rPr>
              <a:t>-manifold of positive sectional curvature two closed totally geodesic submanifolds of dimension </a:t>
            </a:r>
            <a:r>
              <a:rPr i="1" lang="en-US" sz="2200">
                <a:solidFill>
                  <a:srgbClr val="ffffff"/>
                </a:solidFill>
                <a:latin typeface="Calibri"/>
              </a:rPr>
              <a:t>n</a:t>
            </a:r>
            <a:r>
              <a:rPr lang="en-US" sz="2200" baseline="-25000">
                <a:solidFill>
                  <a:srgbClr val="ffffff"/>
                </a:solidFill>
                <a:latin typeface="Calibri"/>
              </a:rPr>
              <a:t>1</a:t>
            </a:r>
            <a:r>
              <a:rPr lang="en-US" sz="2200">
                <a:solidFill>
                  <a:srgbClr val="ffffff"/>
                </a:solidFill>
                <a:latin typeface="Calibri"/>
              </a:rPr>
              <a:t> and </a:t>
            </a:r>
            <a:r>
              <a:rPr i="1" lang="en-US" sz="2200">
                <a:solidFill>
                  <a:srgbClr val="ffffff"/>
                </a:solidFill>
                <a:latin typeface="Calibri"/>
              </a:rPr>
              <a:t>n</a:t>
            </a:r>
            <a:r>
              <a:rPr lang="en-US" sz="2200" baseline="-25000">
                <a:solidFill>
                  <a:srgbClr val="ffffff"/>
                </a:solidFill>
                <a:latin typeface="Calibri"/>
              </a:rPr>
              <a:t>2</a:t>
            </a:r>
            <a:r>
              <a:rPr lang="en-US" sz="2200">
                <a:solidFill>
                  <a:srgbClr val="ffffff"/>
                </a:solidFill>
                <a:latin typeface="Calibri"/>
              </a:rPr>
              <a:t> must intersect provided </a:t>
            </a:r>
            <a:r>
              <a:rPr i="1" lang="en-US" sz="2200">
                <a:solidFill>
                  <a:srgbClr val="ffffff"/>
                </a:solidFill>
                <a:latin typeface="Calibri"/>
              </a:rPr>
              <a:t>n</a:t>
            </a:r>
            <a:r>
              <a:rPr lang="en-US" sz="2200" baseline="-25000">
                <a:solidFill>
                  <a:srgbClr val="ffffff"/>
                </a:solidFill>
                <a:latin typeface="Calibri"/>
              </a:rPr>
              <a:t>1</a:t>
            </a:r>
            <a:r>
              <a:rPr lang="en-US" sz="2200">
                <a:solidFill>
                  <a:srgbClr val="ffffff"/>
                </a:solidFill>
                <a:latin typeface="Calibri"/>
              </a:rPr>
              <a:t> + </a:t>
            </a:r>
            <a:r>
              <a:rPr i="1" lang="en-US" sz="2200">
                <a:solidFill>
                  <a:srgbClr val="ffffff"/>
                </a:solidFill>
                <a:latin typeface="Calibri"/>
              </a:rPr>
              <a:t>n</a:t>
            </a:r>
            <a:r>
              <a:rPr lang="en-US" sz="2200" baseline="-25000">
                <a:solidFill>
                  <a:srgbClr val="ffffff"/>
                </a:solidFill>
                <a:latin typeface="Calibri"/>
              </a:rPr>
              <a:t>2</a:t>
            </a:r>
            <a:r>
              <a:rPr lang="en-US" sz="2200">
                <a:solidFill>
                  <a:srgbClr val="ffffff"/>
                </a:solidFill>
                <a:latin typeface="Calibri"/>
              </a:rPr>
              <a:t> ≥ </a:t>
            </a:r>
            <a:r>
              <a:rPr i="1" lang="en-US" sz="2200">
                <a:solidFill>
                  <a:srgbClr val="ffffff"/>
                </a:solidFill>
                <a:latin typeface="Calibri"/>
              </a:rPr>
              <a:t>n</a:t>
            </a:r>
            <a:r>
              <a:rPr lang="en-US" sz="2200">
                <a:solidFill>
                  <a:srgbClr val="ffffff"/>
                </a:solidFill>
                <a:latin typeface="Calibri"/>
              </a:rPr>
              <a:t>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00"/>
                </a:solidFill>
                <a:latin typeface="Calibri"/>
              </a:rPr>
              <a:t>Miguel Angel Javaloyes (at Ziller talk).</a:t>
            </a:r>
            <a:endParaRPr/>
          </a:p>
          <a:p>
            <a:pPr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Calibri"/>
              </a:rPr>
              <a:t>Find an example of a Finsler 2-sphere with </a:t>
            </a:r>
            <a:r>
              <a:rPr i="1" lang="en-US" sz="3200">
                <a:solidFill>
                  <a:srgbClr val="ffffff"/>
                </a:solidFill>
                <a:latin typeface="Calibri"/>
              </a:rPr>
              <a:t>n</a:t>
            </a:r>
            <a:r>
              <a:rPr lang="en-US" sz="3200">
                <a:solidFill>
                  <a:srgbClr val="ffffff"/>
                </a:solidFill>
                <a:latin typeface="Calibri"/>
              </a:rPr>
              <a:t> simple closed geodesics with 2 &lt; </a:t>
            </a:r>
            <a:r>
              <a:rPr i="1" lang="en-US" sz="3200">
                <a:solidFill>
                  <a:srgbClr val="ffffff"/>
                </a:solidFill>
                <a:latin typeface="Calibri"/>
              </a:rPr>
              <a:t>n</a:t>
            </a:r>
            <a:r>
              <a:rPr lang="en-US" sz="3200">
                <a:solidFill>
                  <a:srgbClr val="ffffff"/>
                </a:solidFill>
                <a:latin typeface="Calibri"/>
              </a:rPr>
              <a:t> &lt; ∞.</a:t>
            </a:r>
            <a:endParaRPr/>
          </a:p>
        </p:txBody>
      </p:sp>
      <p:sp>
        <p:nvSpPr>
          <p:cNvPr id="115" name="Line 2"/>
          <p:cNvSpPr/>
          <p:nvPr/>
        </p:nvSpPr>
        <p:spPr>
          <a:xfrm flipH="1">
            <a:off x="642600" y="484344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16" name="CustomShape 3"/>
          <p:cNvSpPr/>
          <p:nvPr/>
        </p:nvSpPr>
        <p:spPr>
          <a:xfrm>
            <a:off x="1521720" y="484344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0" y="16560"/>
            <a:ext cx="9054360" cy="82540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Calibri"/>
              </a:rPr>
              <a:t>Carlos Olmos, Córdoba</a:t>
            </a:r>
            <a:endParaRPr/>
          </a:p>
          <a:p>
            <a:pPr>
              <a:lnSpc>
                <a:spcPct val="100000"/>
              </a:lnSpc>
            </a:pPr>
            <a:r>
              <a:rPr b="1" lang="en-US" sz="2800">
                <a:solidFill>
                  <a:srgbClr val="ffff00"/>
                </a:solidFill>
                <a:latin typeface="Calibri"/>
              </a:rPr>
              <a:t>Conj 1. 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If the normal holonomy group of an irreducible and full homogeneous submanifold </a:t>
            </a:r>
            <a:r>
              <a:rPr i="1" lang="en-US" sz="2800">
                <a:solidFill>
                  <a:srgbClr val="ffff00"/>
                </a:solidFill>
                <a:latin typeface="Calibri"/>
              </a:rPr>
              <a:t>M</a:t>
            </a:r>
            <a:r>
              <a:rPr i="1" lang="en-US" sz="2800" baseline="30000">
                <a:solidFill>
                  <a:srgbClr val="ffff00"/>
                </a:solidFill>
                <a:latin typeface="Calibri"/>
              </a:rPr>
              <a:t>n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 of the sphere with </a:t>
            </a:r>
            <a:r>
              <a:rPr i="1" lang="en-US" sz="2800">
                <a:solidFill>
                  <a:srgbClr val="ffff00"/>
                </a:solidFill>
                <a:latin typeface="Calibri"/>
              </a:rPr>
              <a:t>n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 ≥ 2 does not act transitively, then </a:t>
            </a:r>
            <a:r>
              <a:rPr i="1" lang="en-US" sz="2800">
                <a:solidFill>
                  <a:srgbClr val="ffff00"/>
                </a:solidFill>
                <a:latin typeface="Calibri"/>
              </a:rPr>
              <a:t>M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 is the orbit of an s-representation.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2800">
                <a:solidFill>
                  <a:srgbClr val="ffff00"/>
                </a:solidFill>
                <a:latin typeface="Calibri"/>
              </a:rPr>
              <a:t>Conj 2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. The index of an irreducible symmetric space which is different from G</a:t>
            </a:r>
            <a:r>
              <a:rPr lang="en-US" sz="2800" baseline="-25000">
                <a:solidFill>
                  <a:srgbClr val="ffff00"/>
                </a:solidFill>
                <a:latin typeface="Calibri"/>
              </a:rPr>
              <a:t>2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/SO(4) (or its symmetric dual) coincides with its reflective index.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2800">
                <a:solidFill>
                  <a:srgbClr val="ffff00"/>
                </a:solidFill>
                <a:latin typeface="Calibri"/>
              </a:rPr>
              <a:t>Open Questions 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about homogeneous Riemannian manifolds with nontrivial nullity</a:t>
            </a:r>
            <a:r>
              <a:rPr b="1" lang="en-US" sz="2800">
                <a:solidFill>
                  <a:srgbClr val="ffff00"/>
                </a:solidFill>
                <a:latin typeface="Calibri"/>
              </a:rPr>
              <a:t>. </a:t>
            </a:r>
            <a:endParaRPr/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00"/>
                </a:solidFill>
                <a:latin typeface="Calibri"/>
              </a:rPr>
              <a:t>Are there examples which are not topologically trivial?</a:t>
            </a:r>
            <a:endParaRPr/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00"/>
                </a:solidFill>
                <a:latin typeface="Calibri"/>
              </a:rPr>
              <a:t>Are there examples </a:t>
            </a:r>
            <a:r>
              <a:rPr i="1" lang="en-US" sz="2800">
                <a:solidFill>
                  <a:srgbClr val="ffff00"/>
                </a:solidFill>
                <a:latin typeface="Calibri"/>
              </a:rPr>
              <a:t>M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 = </a:t>
            </a:r>
            <a:r>
              <a:rPr i="1" lang="en-US" sz="28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/</a:t>
            </a:r>
            <a:r>
              <a:rPr i="1" lang="en-US" sz="2800">
                <a:solidFill>
                  <a:srgbClr val="ffff00"/>
                </a:solidFill>
                <a:latin typeface="Calibri"/>
              </a:rPr>
              <a:t>H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, with </a:t>
            </a:r>
            <a:r>
              <a:rPr i="1" lang="en-US" sz="2800">
                <a:solidFill>
                  <a:srgbClr val="ffff00"/>
                </a:solidFill>
                <a:latin typeface="Calibri"/>
              </a:rPr>
              <a:t>G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 non-solvable?</a:t>
            </a:r>
            <a:endParaRPr/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00"/>
                </a:solidFill>
                <a:latin typeface="Calibri"/>
              </a:rPr>
              <a:t>Are there Kähler examples?</a:t>
            </a:r>
            <a:endParaRPr/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00"/>
                </a:solidFill>
                <a:latin typeface="Calibri"/>
              </a:rPr>
              <a:t>Are there examples in any dimension </a:t>
            </a:r>
            <a:r>
              <a:rPr i="1" lang="en-US" sz="2800">
                <a:solidFill>
                  <a:srgbClr val="ffff00"/>
                </a:solidFill>
                <a:latin typeface="Calibri"/>
              </a:rPr>
              <a:t>d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 ≥ 5?</a:t>
            </a:r>
            <a:endParaRPr/>
          </a:p>
        </p:txBody>
      </p:sp>
      <p:sp>
        <p:nvSpPr>
          <p:cNvPr id="118" name="Line 2"/>
          <p:cNvSpPr/>
          <p:nvPr/>
        </p:nvSpPr>
        <p:spPr>
          <a:xfrm flipH="1">
            <a:off x="642600" y="466920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19" name="CustomShape 3"/>
          <p:cNvSpPr/>
          <p:nvPr/>
        </p:nvSpPr>
        <p:spPr>
          <a:xfrm>
            <a:off x="1521720" y="484344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70c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0" y="126360"/>
            <a:ext cx="9054360" cy="44146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Calibri"/>
              </a:rPr>
              <a:t>Roberto Miatello, Córdoba</a:t>
            </a:r>
            <a:endParaRPr/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Calibri"/>
              </a:rPr>
              <a:t>“</a:t>
            </a:r>
            <a:r>
              <a:rPr lang="en-US" sz="2800">
                <a:solidFill>
                  <a:srgbClr val="ffffff"/>
                </a:solidFill>
                <a:latin typeface="Calibri"/>
              </a:rPr>
              <a:t>On the Hodge spectra of lens spaces”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2800">
                <a:solidFill>
                  <a:srgbClr val="ffff00"/>
                </a:solidFill>
                <a:latin typeface="Calibri"/>
              </a:rPr>
              <a:t>How to construct </a:t>
            </a:r>
            <a:r>
              <a:rPr lang="en-US" sz="2800">
                <a:solidFill>
                  <a:srgbClr val="ffff00"/>
                </a:solidFill>
                <a:latin typeface="Script MT"/>
              </a:rPr>
              <a:t>L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 and</a:t>
            </a:r>
            <a:r>
              <a:rPr lang="en-US" sz="2800">
                <a:solidFill>
                  <a:srgbClr val="ffff00"/>
                </a:solidFill>
                <a:latin typeface="Script MT"/>
              </a:rPr>
              <a:t> L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’ ||</a:t>
            </a:r>
            <a:r>
              <a:rPr lang="en-US" sz="2800" baseline="-25000">
                <a:solidFill>
                  <a:srgbClr val="ffff00"/>
                </a:solidFill>
                <a:latin typeface="Calibri"/>
              </a:rPr>
              <a:t>1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- and ||</a:t>
            </a:r>
            <a:r>
              <a:rPr lang="en-US" sz="2800" baseline="-25000">
                <a:solidFill>
                  <a:srgbClr val="ffff00"/>
                </a:solidFill>
                <a:latin typeface="Calibri"/>
              </a:rPr>
              <a:t>1</a:t>
            </a:r>
            <a:r>
              <a:rPr lang="en-US" sz="2800">
                <a:solidFill>
                  <a:srgbClr val="ffff00"/>
                </a:solidFill>
                <a:latin typeface="Calibri"/>
              </a:rPr>
              <a:t>*-isospectral in all dimensions?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2800">
                <a:solidFill>
                  <a:srgbClr val="ffff00"/>
                </a:solidFill>
                <a:latin typeface="Calibri"/>
              </a:rPr>
              <a:t>Are there families with more than two elements?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2800">
                <a:solidFill>
                  <a:srgbClr val="ffff00"/>
                </a:solidFill>
                <a:latin typeface="Calibri"/>
              </a:rPr>
              <a:t>Is there a procedure to go from mD to (m+1)D?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2800">
                <a:solidFill>
                  <a:srgbClr val="ffff00"/>
                </a:solidFill>
                <a:latin typeface="Calibri"/>
              </a:rPr>
              <a:t>What is connection with toric geometry (see Mohades-Honari)?</a:t>
            </a:r>
            <a:endParaRPr/>
          </a:p>
        </p:txBody>
      </p:sp>
      <p:sp>
        <p:nvSpPr>
          <p:cNvPr id="121" name="Line 2"/>
          <p:cNvSpPr/>
          <p:nvPr/>
        </p:nvSpPr>
        <p:spPr>
          <a:xfrm flipH="1">
            <a:off x="642600" y="466920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22" name="CustomShape 3"/>
          <p:cNvSpPr/>
          <p:nvPr/>
        </p:nvSpPr>
        <p:spPr>
          <a:xfrm>
            <a:off x="1521720" y="484344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82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81000"/>
            <a:ext cx="9054360" cy="1736280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2700">
                <a:solidFill>
                  <a:srgbClr val="ffff00"/>
                </a:solidFill>
                <a:latin typeface="Calibri"/>
              </a:rPr>
              <a:t>Frank Morgan, Williams College</a:t>
            </a:r>
            <a:endParaRPr/>
          </a:p>
          <a:p>
            <a:pPr>
              <a:lnSpc>
                <a:spcPct val="100000"/>
              </a:lnSpc>
            </a:pPr>
            <a:r>
              <a:rPr lang="en-US" sz="2700">
                <a:solidFill>
                  <a:srgbClr val="ffffff"/>
                </a:solidFill>
                <a:latin typeface="Calibri"/>
              </a:rPr>
              <a:t>Isoperimetric Problem in CP</a:t>
            </a:r>
            <a:r>
              <a:rPr lang="en-US" sz="2700" baseline="30000">
                <a:solidFill>
                  <a:srgbClr val="ffffff"/>
                </a:solidFill>
                <a:latin typeface="Calibri"/>
              </a:rPr>
              <a:t>2</a:t>
            </a:r>
            <a:r>
              <a:rPr lang="en-US" sz="2700">
                <a:solidFill>
                  <a:srgbClr val="ffffff"/>
                </a:solidFill>
                <a:latin typeface="Calibri"/>
              </a:rPr>
              <a:t>. </a:t>
            </a:r>
            <a:r>
              <a:rPr lang="en-US" sz="2700">
                <a:solidFill>
                  <a:srgbClr val="ffff00"/>
                </a:solidFill>
                <a:latin typeface="Calibri"/>
              </a:rPr>
              <a:t>Prove that geodesic spheres provide the least-perimeter way to enclose prescribed volume in CP</a:t>
            </a:r>
            <a:r>
              <a:rPr lang="en-US" sz="2700" baseline="30000">
                <a:solidFill>
                  <a:srgbClr val="ffff00"/>
                </a:solidFill>
                <a:latin typeface="Calibri"/>
              </a:rPr>
              <a:t>2</a:t>
            </a:r>
            <a:r>
              <a:rPr lang="en-US" sz="2700">
                <a:solidFill>
                  <a:srgbClr val="ffff00"/>
                </a:solidFill>
                <a:latin typeface="Calibri"/>
              </a:rPr>
              <a:t>. </a:t>
            </a:r>
            <a:endParaRPr/>
          </a:p>
        </p:txBody>
      </p:sp>
      <p:sp>
        <p:nvSpPr>
          <p:cNvPr id="124" name="Line 2"/>
          <p:cNvSpPr/>
          <p:nvPr/>
        </p:nvSpPr>
        <p:spPr>
          <a:xfrm flipH="1">
            <a:off x="642600" y="4843440"/>
            <a:ext cx="525240" cy="0"/>
          </a:xfrm>
          <a:prstGeom prst="line">
            <a:avLst/>
          </a:prstGeom>
          <a:ln w="6480">
            <a:solidFill>
              <a:srgbClr val="4472c4"/>
            </a:solidFill>
            <a:miter/>
          </a:ln>
        </p:spPr>
      </p:sp>
      <p:sp>
        <p:nvSpPr>
          <p:cNvPr id="125" name="CustomShape 3"/>
          <p:cNvSpPr/>
          <p:nvPr/>
        </p:nvSpPr>
        <p:spPr>
          <a:xfrm>
            <a:off x="1521720" y="4843440"/>
            <a:ext cx="685440" cy="685440"/>
          </a:xfrm>
          <a:prstGeom prst="straightConnector1">
            <a:avLst/>
          </a:prstGeom>
          <a:noFill/>
          <a:ln w="6480">
            <a:solidFill>
              <a:srgbClr val="4472c4"/>
            </a:solidFill>
            <a:miter/>
            <a:tailEnd len="med" type="triangle" w="med"/>
          </a:ln>
        </p:spPr>
      </p:sp>
      <p:pic>
        <p:nvPicPr>
          <p:cNvPr id="126" name="Picture 4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946040" y="3959640"/>
            <a:ext cx="3357720" cy="2797920"/>
          </a:xfrm>
          <a:prstGeom prst="rect">
            <a:avLst/>
          </a:prstGeom>
          <a:ln>
            <a:noFill/>
          </a:ln>
        </p:spPr>
      </p:pic>
      <p:sp>
        <p:nvSpPr>
          <p:cNvPr id="127" name="CustomShape 4"/>
          <p:cNvSpPr/>
          <p:nvPr/>
        </p:nvSpPr>
        <p:spPr>
          <a:xfrm>
            <a:off x="0" y="2115000"/>
            <a:ext cx="4796640" cy="4615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2700">
                <a:solidFill>
                  <a:srgbClr val="ffffff"/>
                </a:solidFill>
                <a:latin typeface="Calibri"/>
              </a:rPr>
              <a:t>Isoperimetric Problem in Cubic Torus (Ritoré and Ros). </a:t>
            </a:r>
            <a:r>
              <a:rPr lang="en-US" sz="2700">
                <a:solidFill>
                  <a:srgbClr val="ffff00"/>
                </a:solidFill>
                <a:latin typeface="Calibri"/>
              </a:rPr>
              <a:t>Prove spheres, cylinders, and slabs best.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US" sz="2700">
                <a:solidFill>
                  <a:srgbClr val="ffffff"/>
                </a:solidFill>
                <a:latin typeface="Calibri"/>
              </a:rPr>
              <a:t>Triple Bubble in R</a:t>
            </a:r>
            <a:r>
              <a:rPr lang="en-US" sz="2700" baseline="30000">
                <a:solidFill>
                  <a:srgbClr val="ffffff"/>
                </a:solidFill>
                <a:latin typeface="Calibri"/>
              </a:rPr>
              <a:t>3</a:t>
            </a:r>
            <a:r>
              <a:rPr lang="en-US" sz="2700">
                <a:solidFill>
                  <a:srgbClr val="ffffff"/>
                </a:solidFill>
                <a:latin typeface="Calibri"/>
              </a:rPr>
              <a:t>. </a:t>
            </a:r>
            <a:r>
              <a:rPr lang="en-US" sz="2700">
                <a:solidFill>
                  <a:srgbClr val="ffff00"/>
                </a:solidFill>
                <a:latin typeface="Calibri"/>
              </a:rPr>
              <a:t>Prove that the pictured standard triple soap bubble is the least-perimeter way to enclose and separate three given volumes in R</a:t>
            </a:r>
            <a:r>
              <a:rPr lang="en-US" sz="2700" baseline="30000">
                <a:solidFill>
                  <a:srgbClr val="ffff00"/>
                </a:solidFill>
                <a:latin typeface="Calibri"/>
              </a:rPr>
              <a:t>3</a:t>
            </a:r>
            <a:r>
              <a:rPr lang="en-US" sz="2700">
                <a:solidFill>
                  <a:srgbClr val="ffff00"/>
                </a:solidFill>
                <a:latin typeface="Calibri"/>
              </a:rPr>
              <a:t>. </a:t>
            </a:r>
            <a:endParaRPr/>
          </a:p>
        </p:txBody>
      </p:sp>
      <p:pic>
        <p:nvPicPr>
          <p:cNvPr id="128" name="Picture 9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42840" y="2097720"/>
            <a:ext cx="2363760" cy="191916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